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584" autoAdjust="0"/>
  </p:normalViewPr>
  <p:slideViewPr>
    <p:cSldViewPr snapToGrid="0">
      <p:cViewPr varScale="1">
        <p:scale>
          <a:sx n="64" d="100"/>
          <a:sy n="64" d="100"/>
        </p:scale>
        <p:origin x="7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1A4A4-46E5-49EA-BF86-125C60871207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951B0-6FAC-4009-969A-4FA72AEAC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80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5203EC-1451-4382-9651-0E5B61CB1C5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5628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130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8115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803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8862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0286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2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537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748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101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38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247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  <p:sp>
        <p:nvSpPr>
          <p:cNvPr id="7" name="MSIPCMContentMarking" descr="{&quot;HashCode&quot;:1196890818,&quot;Placement&quot;:&quot;Footer&quot;,&quot;Top&quot;:519.343,&quot;Left&quot;:0.0,&quot;SlideWidth&quot;:960,&quot;SlideHeight&quot;:540}"/>
          <p:cNvSpPr txBox="1"/>
          <p:nvPr userDrawn="1"/>
        </p:nvSpPr>
        <p:spPr>
          <a:xfrm>
            <a:off x="0" y="6595656"/>
            <a:ext cx="1073437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 smtClean="0">
                <a:solidFill>
                  <a:srgbClr val="000000"/>
                </a:solidFill>
                <a:latin typeface="Calibri" panose="020F0502020204030204" pitchFamily="34" charset="0"/>
              </a:rPr>
              <a:t>Følsomhet GUL</a:t>
            </a:r>
            <a:endParaRPr lang="en-US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930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ktangel 61"/>
          <p:cNvSpPr/>
          <p:nvPr/>
        </p:nvSpPr>
        <p:spPr>
          <a:xfrm>
            <a:off x="8304285" y="228600"/>
            <a:ext cx="3646415" cy="14892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Rektangel 62"/>
          <p:cNvSpPr/>
          <p:nvPr/>
        </p:nvSpPr>
        <p:spPr>
          <a:xfrm>
            <a:off x="8294806" y="234950"/>
            <a:ext cx="2492204" cy="14892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648687" y="304799"/>
            <a:ext cx="2094513" cy="895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725878" y="368867"/>
            <a:ext cx="19005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R1 -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clinical portal must provide efficient communication between all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actors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5124451" y="423628"/>
            <a:ext cx="22479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S1 -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Sufficient confidence in the actors' identity and strong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authentication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648689" y="1304277"/>
            <a:ext cx="2102096" cy="8779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kstSylinder 11"/>
          <p:cNvSpPr txBox="1"/>
          <p:nvPr/>
        </p:nvSpPr>
        <p:spPr>
          <a:xfrm>
            <a:off x="725880" y="1336027"/>
            <a:ext cx="20331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R2 -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solution must offer appointment booking and be available to patients, administrators and clinicians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648688" y="2277846"/>
            <a:ext cx="211034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kstSylinder 14"/>
          <p:cNvSpPr txBox="1"/>
          <p:nvPr/>
        </p:nvSpPr>
        <p:spPr>
          <a:xfrm>
            <a:off x="680078" y="2277847"/>
            <a:ext cx="20411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R3 -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solution must be able to handle storage and retrieval of sensitive health data for patients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5109109" y="1219262"/>
            <a:ext cx="2244192" cy="78206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/>
          <p:cNvSpPr txBox="1"/>
          <p:nvPr/>
        </p:nvSpPr>
        <p:spPr>
          <a:xfrm>
            <a:off x="5140767" y="1257594"/>
            <a:ext cx="1853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S2 -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to information based on ownership or service needs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ktangel 19"/>
          <p:cNvSpPr/>
          <p:nvPr/>
        </p:nvSpPr>
        <p:spPr>
          <a:xfrm>
            <a:off x="5105402" y="2206555"/>
            <a:ext cx="2247900" cy="76933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kstSylinder 20"/>
          <p:cNvSpPr txBox="1"/>
          <p:nvPr/>
        </p:nvSpPr>
        <p:spPr>
          <a:xfrm>
            <a:off x="5129127" y="2216489"/>
            <a:ext cx="2200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S3 -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Traceability for all operations on PHI in the clinical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platform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ktangel 22"/>
          <p:cNvSpPr/>
          <p:nvPr/>
        </p:nvSpPr>
        <p:spPr>
          <a:xfrm>
            <a:off x="648689" y="3243775"/>
            <a:ext cx="2094511" cy="72368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kstSylinder 23"/>
          <p:cNvSpPr txBox="1"/>
          <p:nvPr/>
        </p:nvSpPr>
        <p:spPr>
          <a:xfrm>
            <a:off x="657784" y="3269765"/>
            <a:ext cx="20818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LR1 – GDPR  - Document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has access to PHI and the processing activities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ktangel 25"/>
          <p:cNvSpPr/>
          <p:nvPr/>
        </p:nvSpPr>
        <p:spPr>
          <a:xfrm>
            <a:off x="640774" y="4093506"/>
            <a:ext cx="3855026" cy="2920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kstSylinder 26"/>
          <p:cNvSpPr txBox="1"/>
          <p:nvPr/>
        </p:nvSpPr>
        <p:spPr>
          <a:xfrm>
            <a:off x="672281" y="4093506"/>
            <a:ext cx="3698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LR2 – HIPAA  - All changes to PHI must be traceable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" name="Rett pilkobling 27"/>
          <p:cNvCxnSpPr>
            <a:stCxn id="9" idx="3"/>
          </p:cNvCxnSpPr>
          <p:nvPr/>
        </p:nvCxnSpPr>
        <p:spPr>
          <a:xfrm flipV="1">
            <a:off x="7372351" y="746793"/>
            <a:ext cx="929553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tt pilkobling 28"/>
          <p:cNvCxnSpPr>
            <a:stCxn id="17" idx="3"/>
          </p:cNvCxnSpPr>
          <p:nvPr/>
        </p:nvCxnSpPr>
        <p:spPr>
          <a:xfrm>
            <a:off x="7353301" y="1610292"/>
            <a:ext cx="933261" cy="7805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tt pilkobling 30"/>
          <p:cNvCxnSpPr/>
          <p:nvPr/>
        </p:nvCxnSpPr>
        <p:spPr>
          <a:xfrm>
            <a:off x="7350558" y="2591223"/>
            <a:ext cx="939264" cy="15778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tt pilkobling 33"/>
          <p:cNvCxnSpPr>
            <a:stCxn id="12" idx="3"/>
            <a:endCxn id="17" idx="1"/>
          </p:cNvCxnSpPr>
          <p:nvPr/>
        </p:nvCxnSpPr>
        <p:spPr>
          <a:xfrm flipV="1">
            <a:off x="2759029" y="1610292"/>
            <a:ext cx="2350080" cy="3259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uppe 34"/>
          <p:cNvGrpSpPr/>
          <p:nvPr/>
        </p:nvGrpSpPr>
        <p:grpSpPr>
          <a:xfrm>
            <a:off x="632859" y="4907532"/>
            <a:ext cx="3862941" cy="461665"/>
            <a:chOff x="1282534" y="1205345"/>
            <a:chExt cx="5189517" cy="461665"/>
          </a:xfrm>
        </p:grpSpPr>
        <p:sp>
          <p:nvSpPr>
            <p:cNvPr id="36" name="Rektangel 35"/>
            <p:cNvSpPr/>
            <p:nvPr/>
          </p:nvSpPr>
          <p:spPr>
            <a:xfrm>
              <a:off x="1282534" y="1205345"/>
              <a:ext cx="5189517" cy="290946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TekstSylinder 36"/>
            <p:cNvSpPr txBox="1"/>
            <p:nvPr/>
          </p:nvSpPr>
          <p:spPr>
            <a:xfrm>
              <a:off x="1359725" y="1205345"/>
              <a:ext cx="38821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LR7 – HIPAA  -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Data must be encrypted at rest and in </a:t>
              </a: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transit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9" name="Rektangel 38"/>
          <p:cNvSpPr/>
          <p:nvPr/>
        </p:nvSpPr>
        <p:spPr>
          <a:xfrm>
            <a:off x="635416" y="4503655"/>
            <a:ext cx="3860384" cy="29325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kstSylinder 39"/>
          <p:cNvSpPr txBox="1"/>
          <p:nvPr/>
        </p:nvSpPr>
        <p:spPr>
          <a:xfrm>
            <a:off x="635416" y="4481230"/>
            <a:ext cx="39683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LR4 – GDPR  -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 and PHI should be encrypted when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possible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ktangel 41"/>
          <p:cNvSpPr/>
          <p:nvPr/>
        </p:nvSpPr>
        <p:spPr>
          <a:xfrm>
            <a:off x="5105401" y="3973716"/>
            <a:ext cx="2247900" cy="64042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TekstSylinder 42"/>
          <p:cNvSpPr txBox="1"/>
          <p:nvPr/>
        </p:nvSpPr>
        <p:spPr>
          <a:xfrm>
            <a:off x="5141151" y="4000776"/>
            <a:ext cx="2071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S5 -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Protection of sensitive data from unauthorized disclosure using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encryption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5" name="Rett pilkobling 44"/>
          <p:cNvCxnSpPr/>
          <p:nvPr/>
        </p:nvCxnSpPr>
        <p:spPr>
          <a:xfrm flipV="1">
            <a:off x="2744925" y="2446939"/>
            <a:ext cx="2338477" cy="11586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tt pilkobling 45"/>
          <p:cNvCxnSpPr/>
          <p:nvPr/>
        </p:nvCxnSpPr>
        <p:spPr>
          <a:xfrm>
            <a:off x="2757697" y="2927350"/>
            <a:ext cx="2331251" cy="12128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kstSylinder 57"/>
          <p:cNvSpPr txBox="1"/>
          <p:nvPr/>
        </p:nvSpPr>
        <p:spPr>
          <a:xfrm>
            <a:off x="8304285" y="304799"/>
            <a:ext cx="2370065" cy="685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PR.AC-1 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Identity provisioning for authorized devices, users, and processes.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TekstSylinder 58"/>
          <p:cNvSpPr txBox="1"/>
          <p:nvPr/>
        </p:nvSpPr>
        <p:spPr>
          <a:xfrm>
            <a:off x="8304285" y="981111"/>
            <a:ext cx="2630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PR.AC-6, PR.AC-7   Users and devices are proofed using multi-factor authentication (MFA)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TekstSylinder 63"/>
          <p:cNvSpPr txBox="1"/>
          <p:nvPr/>
        </p:nvSpPr>
        <p:spPr>
          <a:xfrm>
            <a:off x="10851701" y="608680"/>
            <a:ext cx="13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Shared responsibility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Rektangel 64"/>
          <p:cNvSpPr/>
          <p:nvPr/>
        </p:nvSpPr>
        <p:spPr>
          <a:xfrm>
            <a:off x="8307545" y="1883171"/>
            <a:ext cx="3643155" cy="1545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Rektangel 65"/>
          <p:cNvSpPr/>
          <p:nvPr/>
        </p:nvSpPr>
        <p:spPr>
          <a:xfrm>
            <a:off x="8298066" y="1889521"/>
            <a:ext cx="2492204" cy="15388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TekstSylinder 66"/>
          <p:cNvSpPr txBox="1"/>
          <p:nvPr/>
        </p:nvSpPr>
        <p:spPr>
          <a:xfrm>
            <a:off x="8307545" y="1959370"/>
            <a:ext cx="2370065" cy="487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PR.AC-3 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Remote access is managed</a:t>
            </a:r>
          </a:p>
        </p:txBody>
      </p:sp>
      <p:sp>
        <p:nvSpPr>
          <p:cNvPr id="68" name="TekstSylinder 67"/>
          <p:cNvSpPr txBox="1"/>
          <p:nvPr/>
        </p:nvSpPr>
        <p:spPr>
          <a:xfrm>
            <a:off x="8307545" y="2464232"/>
            <a:ext cx="2630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PR.AC-4 Access permissions and authorizations are managed, incorporating the principles of least privilege and separation of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duties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TekstSylinder 68"/>
          <p:cNvSpPr txBox="1"/>
          <p:nvPr/>
        </p:nvSpPr>
        <p:spPr>
          <a:xfrm>
            <a:off x="10832202" y="2335133"/>
            <a:ext cx="13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Shared responsibility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Rektangel 69"/>
          <p:cNvSpPr/>
          <p:nvPr/>
        </p:nvSpPr>
        <p:spPr>
          <a:xfrm>
            <a:off x="8327043" y="3509806"/>
            <a:ext cx="3623657" cy="15085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Rektangel 70"/>
          <p:cNvSpPr/>
          <p:nvPr/>
        </p:nvSpPr>
        <p:spPr>
          <a:xfrm>
            <a:off x="8317564" y="3516155"/>
            <a:ext cx="2492204" cy="15022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TekstSylinder 71"/>
          <p:cNvSpPr txBox="1"/>
          <p:nvPr/>
        </p:nvSpPr>
        <p:spPr>
          <a:xfrm>
            <a:off x="8327043" y="3586005"/>
            <a:ext cx="2370065" cy="676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DE.CM-3 Personnel activity is monitored to detect potential cybersecurity events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TekstSylinder 72"/>
          <p:cNvSpPr txBox="1"/>
          <p:nvPr/>
        </p:nvSpPr>
        <p:spPr>
          <a:xfrm>
            <a:off x="8327043" y="4332167"/>
            <a:ext cx="2630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DE.CM-7 Monitoring for unauthorized personnel, connections, devices, and software is performed </a:t>
            </a:r>
          </a:p>
        </p:txBody>
      </p:sp>
      <p:sp>
        <p:nvSpPr>
          <p:cNvPr id="74" name="TekstSylinder 73"/>
          <p:cNvSpPr txBox="1"/>
          <p:nvPr/>
        </p:nvSpPr>
        <p:spPr>
          <a:xfrm>
            <a:off x="10851700" y="3961768"/>
            <a:ext cx="13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Shared responsibility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Rektangel 74"/>
          <p:cNvSpPr/>
          <p:nvPr/>
        </p:nvSpPr>
        <p:spPr>
          <a:xfrm>
            <a:off x="8336522" y="5272779"/>
            <a:ext cx="3614177" cy="14518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Rektangel 75"/>
          <p:cNvSpPr/>
          <p:nvPr/>
        </p:nvSpPr>
        <p:spPr>
          <a:xfrm>
            <a:off x="8339743" y="5101812"/>
            <a:ext cx="2492204" cy="8693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TekstSylinder 76"/>
          <p:cNvSpPr txBox="1"/>
          <p:nvPr/>
        </p:nvSpPr>
        <p:spPr>
          <a:xfrm>
            <a:off x="8336522" y="5348979"/>
            <a:ext cx="2370065" cy="281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PR.DS-1 Data-at-rest is protected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9" name="Rektangel 78"/>
          <p:cNvSpPr/>
          <p:nvPr/>
        </p:nvSpPr>
        <p:spPr>
          <a:xfrm>
            <a:off x="8339998" y="5971120"/>
            <a:ext cx="2492204" cy="7535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TekstSylinder 77"/>
          <p:cNvSpPr txBox="1"/>
          <p:nvPr/>
        </p:nvSpPr>
        <p:spPr>
          <a:xfrm>
            <a:off x="8320206" y="5997521"/>
            <a:ext cx="2630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PR.DS-2 Data-in-transit is protected</a:t>
            </a:r>
          </a:p>
        </p:txBody>
      </p:sp>
      <p:sp>
        <p:nvSpPr>
          <p:cNvPr id="80" name="Rektangel 79"/>
          <p:cNvSpPr/>
          <p:nvPr/>
        </p:nvSpPr>
        <p:spPr>
          <a:xfrm>
            <a:off x="10831946" y="5106929"/>
            <a:ext cx="1118753" cy="864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TekstSylinder 80"/>
          <p:cNvSpPr txBox="1"/>
          <p:nvPr/>
        </p:nvSpPr>
        <p:spPr>
          <a:xfrm>
            <a:off x="10831947" y="5132203"/>
            <a:ext cx="13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Shared responsibility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TekstSylinder 81"/>
          <p:cNvSpPr txBox="1"/>
          <p:nvPr/>
        </p:nvSpPr>
        <p:spPr>
          <a:xfrm>
            <a:off x="10863335" y="5949468"/>
            <a:ext cx="13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Customer responsibility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3" name="Rett pilkobling 82"/>
          <p:cNvCxnSpPr>
            <a:endCxn id="9" idx="1"/>
          </p:cNvCxnSpPr>
          <p:nvPr/>
        </p:nvCxnSpPr>
        <p:spPr>
          <a:xfrm>
            <a:off x="2744435" y="608680"/>
            <a:ext cx="2380016" cy="1381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ett pilkobling 85"/>
          <p:cNvCxnSpPr/>
          <p:nvPr/>
        </p:nvCxnSpPr>
        <p:spPr>
          <a:xfrm flipV="1">
            <a:off x="2739675" y="878460"/>
            <a:ext cx="2377678" cy="7205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Rett pilkobling 87"/>
          <p:cNvCxnSpPr/>
          <p:nvPr/>
        </p:nvCxnSpPr>
        <p:spPr>
          <a:xfrm flipV="1">
            <a:off x="2750785" y="989824"/>
            <a:ext cx="2346373" cy="1601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ett pilkobling 89"/>
          <p:cNvCxnSpPr/>
          <p:nvPr/>
        </p:nvCxnSpPr>
        <p:spPr>
          <a:xfrm flipV="1">
            <a:off x="2755109" y="1788306"/>
            <a:ext cx="2333839" cy="10266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ett pilkobling 97"/>
          <p:cNvCxnSpPr>
            <a:endCxn id="20" idx="1"/>
          </p:cNvCxnSpPr>
          <p:nvPr/>
        </p:nvCxnSpPr>
        <p:spPr>
          <a:xfrm flipV="1">
            <a:off x="3619631" y="2591224"/>
            <a:ext cx="1485771" cy="14994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ett pilkobling 100"/>
          <p:cNvCxnSpPr>
            <a:endCxn id="42" idx="1"/>
          </p:cNvCxnSpPr>
          <p:nvPr/>
        </p:nvCxnSpPr>
        <p:spPr>
          <a:xfrm flipV="1">
            <a:off x="4495907" y="4293926"/>
            <a:ext cx="609494" cy="3487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Rett pilkobling 103"/>
          <p:cNvCxnSpPr/>
          <p:nvPr/>
        </p:nvCxnSpPr>
        <p:spPr>
          <a:xfrm flipV="1">
            <a:off x="4515159" y="4531383"/>
            <a:ext cx="548310" cy="5550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Rett pilkobling 113"/>
          <p:cNvCxnSpPr/>
          <p:nvPr/>
        </p:nvCxnSpPr>
        <p:spPr>
          <a:xfrm>
            <a:off x="7344769" y="4302193"/>
            <a:ext cx="963586" cy="15779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7" name="Bilde 1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1764" y="1136279"/>
            <a:ext cx="379137" cy="354070"/>
          </a:xfrm>
          <a:prstGeom prst="rect">
            <a:avLst/>
          </a:prstGeom>
        </p:spPr>
      </p:pic>
      <p:pic>
        <p:nvPicPr>
          <p:cNvPr id="118" name="Bilde 1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5655" y="1130520"/>
            <a:ext cx="357046" cy="354070"/>
          </a:xfrm>
          <a:prstGeom prst="rect">
            <a:avLst/>
          </a:prstGeom>
        </p:spPr>
      </p:pic>
      <p:pic>
        <p:nvPicPr>
          <p:cNvPr id="124" name="Bilde 1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7639" y="5586952"/>
            <a:ext cx="379137" cy="354070"/>
          </a:xfrm>
          <a:prstGeom prst="rect">
            <a:avLst/>
          </a:prstGeom>
        </p:spPr>
      </p:pic>
      <p:pic>
        <p:nvPicPr>
          <p:cNvPr id="125" name="Bilde 1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530" y="5581193"/>
            <a:ext cx="357046" cy="354070"/>
          </a:xfrm>
          <a:prstGeom prst="rect">
            <a:avLst/>
          </a:prstGeom>
        </p:spPr>
      </p:pic>
      <p:pic>
        <p:nvPicPr>
          <p:cNvPr id="126" name="Bilde 1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9931" y="6337604"/>
            <a:ext cx="379137" cy="354070"/>
          </a:xfrm>
          <a:prstGeom prst="rect">
            <a:avLst/>
          </a:prstGeom>
        </p:spPr>
      </p:pic>
      <p:pic>
        <p:nvPicPr>
          <p:cNvPr id="127" name="Bilde 1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7639" y="2897201"/>
            <a:ext cx="379137" cy="354070"/>
          </a:xfrm>
          <a:prstGeom prst="rect">
            <a:avLst/>
          </a:prstGeom>
        </p:spPr>
      </p:pic>
      <p:pic>
        <p:nvPicPr>
          <p:cNvPr id="128" name="Bilde 1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530" y="2891442"/>
            <a:ext cx="357046" cy="354070"/>
          </a:xfrm>
          <a:prstGeom prst="rect">
            <a:avLst/>
          </a:prstGeom>
        </p:spPr>
      </p:pic>
      <p:pic>
        <p:nvPicPr>
          <p:cNvPr id="129" name="Bilde 1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402" y="4517735"/>
            <a:ext cx="379137" cy="354070"/>
          </a:xfrm>
          <a:prstGeom prst="rect">
            <a:avLst/>
          </a:prstGeom>
        </p:spPr>
      </p:pic>
      <p:pic>
        <p:nvPicPr>
          <p:cNvPr id="130" name="Bilde 1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7293" y="4511976"/>
            <a:ext cx="357046" cy="35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3045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235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1_Office-tema</vt:lpstr>
      <vt:lpstr>PowerPoint-presentasjon</vt:lpstr>
    </vt:vector>
  </TitlesOfParts>
  <Company>Helse Vest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/>
  <cp:lastModifiedBy>Bruun, Aksel</cp:lastModifiedBy>
  <cp:revision>3</cp:revision>
  <dcterms:created xsi:type="dcterms:W3CDTF">2022-01-02T13:44:42Z</dcterms:created>
  <dcterms:modified xsi:type="dcterms:W3CDTF">2022-01-02T13:46:30Z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2a72fc4-d057-4164-8066-c919c52577a3_Enabled">
    <vt:lpwstr>true</vt:lpwstr>
  </property>
  <property fmtid="{D5CDD505-2E9C-101B-9397-08002B2CF9AE}" pid="3" name="MSIP_Label_82a72fc4-d057-4164-8066-c919c52577a3_SetDate">
    <vt:lpwstr>2022-01-02T13:46:30Z</vt:lpwstr>
  </property>
  <property fmtid="{D5CDD505-2E9C-101B-9397-08002B2CF9AE}" pid="4" name="MSIP_Label_82a72fc4-d057-4164-8066-c919c52577a3_Method">
    <vt:lpwstr>Standard</vt:lpwstr>
  </property>
  <property fmtid="{D5CDD505-2E9C-101B-9397-08002B2CF9AE}" pid="5" name="MSIP_Label_82a72fc4-d057-4164-8066-c919c52577a3_Name">
    <vt:lpwstr>Gul</vt:lpwstr>
  </property>
  <property fmtid="{D5CDD505-2E9C-101B-9397-08002B2CF9AE}" pid="6" name="MSIP_Label_82a72fc4-d057-4164-8066-c919c52577a3_SiteId">
    <vt:lpwstr>bdcbe535-f3cf-49f5-8a6a-fb6d98dc7837</vt:lpwstr>
  </property>
  <property fmtid="{D5CDD505-2E9C-101B-9397-08002B2CF9AE}" pid="7" name="MSIP_Label_82a72fc4-d057-4164-8066-c919c52577a3_ActionId">
    <vt:lpwstr>16ac3784-d6f1-4188-8f4e-98a696f29e9c</vt:lpwstr>
  </property>
  <property fmtid="{D5CDD505-2E9C-101B-9397-08002B2CF9AE}" pid="8" name="MSIP_Label_82a72fc4-d057-4164-8066-c919c52577a3_ContentBits">
    <vt:lpwstr>2</vt:lpwstr>
  </property>
</Properties>
</file>