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584" autoAdjust="0"/>
  </p:normalViewPr>
  <p:slideViewPr>
    <p:cSldViewPr snapToGrid="0">
      <p:cViewPr varScale="1">
        <p:scale>
          <a:sx n="69" d="100"/>
          <a:sy n="69" d="100"/>
        </p:scale>
        <p:origin x="5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649C4-AED3-4E3D-B74C-79930AC8E770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B79CA-5C6C-47AF-8027-BA98531200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945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5203EC-1451-4382-9651-0E5B61CB1C53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898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8431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132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5933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3039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4510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397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2811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1708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9202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9007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3994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80296-AFD9-4E68-8914-60464BEE757D}" type="datetimeFigureOut">
              <a:rPr lang="nb-NO" smtClean="0"/>
              <a:t>02.01.2022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372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183686" y="216489"/>
            <a:ext cx="3646415" cy="14892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174207" y="222839"/>
            <a:ext cx="2492204" cy="14892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kstSylinder 5"/>
          <p:cNvSpPr txBox="1"/>
          <p:nvPr/>
        </p:nvSpPr>
        <p:spPr>
          <a:xfrm>
            <a:off x="183686" y="292688"/>
            <a:ext cx="2370065" cy="685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PR.AC-1 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Identity provisioning for authorized devices, users, and processes.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183686" y="969000"/>
            <a:ext cx="2630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PR.AC-6, PR.AC-7   Users and devices are proofed using multi-factor authentication (MFA)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86946" y="1871060"/>
            <a:ext cx="3643155" cy="1545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177467" y="1877410"/>
            <a:ext cx="2492204" cy="15388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kstSylinder 9"/>
          <p:cNvSpPr txBox="1"/>
          <p:nvPr/>
        </p:nvSpPr>
        <p:spPr>
          <a:xfrm>
            <a:off x="186946" y="1947259"/>
            <a:ext cx="2370065" cy="487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PR.AC-3 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Remote access is managed</a:t>
            </a:r>
          </a:p>
        </p:txBody>
      </p:sp>
      <p:sp>
        <p:nvSpPr>
          <p:cNvPr id="11" name="TekstSylinder 10"/>
          <p:cNvSpPr txBox="1"/>
          <p:nvPr/>
        </p:nvSpPr>
        <p:spPr>
          <a:xfrm>
            <a:off x="186946" y="2452121"/>
            <a:ext cx="2630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PR.AC-4 Access permissions and authorizations are managed, incorporating the principles of least privilege and separation of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duties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206444" y="3497695"/>
            <a:ext cx="3623657" cy="15085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196965" y="3504044"/>
            <a:ext cx="2492204" cy="15022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kstSylinder 13"/>
          <p:cNvSpPr txBox="1"/>
          <p:nvPr/>
        </p:nvSpPr>
        <p:spPr>
          <a:xfrm>
            <a:off x="206444" y="3573894"/>
            <a:ext cx="2370065" cy="676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DE.CM-3 Personnel activity is monitored to detect potential cybersecurity events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kstSylinder 14"/>
          <p:cNvSpPr txBox="1"/>
          <p:nvPr/>
        </p:nvSpPr>
        <p:spPr>
          <a:xfrm>
            <a:off x="206444" y="4320056"/>
            <a:ext cx="2630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DE.CM-7 Monitoring for unauthorized personnel, connections, devices, and software is performed </a:t>
            </a:r>
          </a:p>
        </p:txBody>
      </p:sp>
      <p:sp>
        <p:nvSpPr>
          <p:cNvPr id="16" name="Rektangel 15"/>
          <p:cNvSpPr/>
          <p:nvPr/>
        </p:nvSpPr>
        <p:spPr>
          <a:xfrm>
            <a:off x="215923" y="5260668"/>
            <a:ext cx="3614177" cy="14518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ktangel 16"/>
          <p:cNvSpPr/>
          <p:nvPr/>
        </p:nvSpPr>
        <p:spPr>
          <a:xfrm>
            <a:off x="219144" y="5089701"/>
            <a:ext cx="2492204" cy="8693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/>
          <p:cNvSpPr txBox="1"/>
          <p:nvPr/>
        </p:nvSpPr>
        <p:spPr>
          <a:xfrm>
            <a:off x="215923" y="5336868"/>
            <a:ext cx="2370065" cy="281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PR.DS-1 Data-at-rest is protected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ktangel 18"/>
          <p:cNvSpPr/>
          <p:nvPr/>
        </p:nvSpPr>
        <p:spPr>
          <a:xfrm>
            <a:off x="219399" y="5959009"/>
            <a:ext cx="2492204" cy="7535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kstSylinder 19"/>
          <p:cNvSpPr txBox="1"/>
          <p:nvPr/>
        </p:nvSpPr>
        <p:spPr>
          <a:xfrm>
            <a:off x="199607" y="5985410"/>
            <a:ext cx="2630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PR.DS-2 Data-in-transit is protected</a:t>
            </a:r>
          </a:p>
        </p:txBody>
      </p:sp>
      <p:sp>
        <p:nvSpPr>
          <p:cNvPr id="21" name="Rektangel 20"/>
          <p:cNvSpPr/>
          <p:nvPr/>
        </p:nvSpPr>
        <p:spPr>
          <a:xfrm>
            <a:off x="2711347" y="5094818"/>
            <a:ext cx="1118753" cy="864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Bild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1165" y="1124168"/>
            <a:ext cx="379137" cy="354070"/>
          </a:xfrm>
          <a:prstGeom prst="rect">
            <a:avLst/>
          </a:prstGeom>
        </p:spPr>
      </p:pic>
      <p:pic>
        <p:nvPicPr>
          <p:cNvPr id="23" name="Bilde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056" y="1118409"/>
            <a:ext cx="357046" cy="354070"/>
          </a:xfrm>
          <a:prstGeom prst="rect">
            <a:avLst/>
          </a:prstGeom>
        </p:spPr>
      </p:pic>
      <p:pic>
        <p:nvPicPr>
          <p:cNvPr id="24" name="Bild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040" y="5574841"/>
            <a:ext cx="379137" cy="354070"/>
          </a:xfrm>
          <a:prstGeom prst="rect">
            <a:avLst/>
          </a:prstGeom>
        </p:spPr>
      </p:pic>
      <p:pic>
        <p:nvPicPr>
          <p:cNvPr id="25" name="Bild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931" y="5569082"/>
            <a:ext cx="357046" cy="354070"/>
          </a:xfrm>
          <a:prstGeom prst="rect">
            <a:avLst/>
          </a:prstGeom>
        </p:spPr>
      </p:pic>
      <p:pic>
        <p:nvPicPr>
          <p:cNvPr id="26" name="Bild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9332" y="6325493"/>
            <a:ext cx="379137" cy="354070"/>
          </a:xfrm>
          <a:prstGeom prst="rect">
            <a:avLst/>
          </a:prstGeom>
        </p:spPr>
      </p:pic>
      <p:pic>
        <p:nvPicPr>
          <p:cNvPr id="27" name="Bild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040" y="2885090"/>
            <a:ext cx="379137" cy="354070"/>
          </a:xfrm>
          <a:prstGeom prst="rect">
            <a:avLst/>
          </a:prstGeom>
        </p:spPr>
      </p:pic>
      <p:pic>
        <p:nvPicPr>
          <p:cNvPr id="28" name="Bilde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931" y="2879331"/>
            <a:ext cx="357046" cy="354070"/>
          </a:xfrm>
          <a:prstGeom prst="rect">
            <a:avLst/>
          </a:prstGeom>
        </p:spPr>
      </p:pic>
      <p:pic>
        <p:nvPicPr>
          <p:cNvPr id="29" name="Bild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803" y="4505624"/>
            <a:ext cx="379137" cy="354070"/>
          </a:xfrm>
          <a:prstGeom prst="rect">
            <a:avLst/>
          </a:prstGeom>
        </p:spPr>
      </p:pic>
      <p:pic>
        <p:nvPicPr>
          <p:cNvPr id="30" name="Bild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94" y="4499865"/>
            <a:ext cx="357046" cy="354070"/>
          </a:xfrm>
          <a:prstGeom prst="rect">
            <a:avLst/>
          </a:prstGeom>
        </p:spPr>
      </p:pic>
      <p:sp>
        <p:nvSpPr>
          <p:cNvPr id="32" name="Rektangel 31"/>
          <p:cNvSpPr/>
          <p:nvPr/>
        </p:nvSpPr>
        <p:spPr>
          <a:xfrm>
            <a:off x="5066152" y="3497695"/>
            <a:ext cx="3646415" cy="6979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ktangel 30"/>
          <p:cNvSpPr/>
          <p:nvPr/>
        </p:nvSpPr>
        <p:spPr>
          <a:xfrm>
            <a:off x="5903849" y="3708150"/>
            <a:ext cx="26613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Art. 5(1)(f): Integrity and Confidentiality</a:t>
            </a:r>
          </a:p>
        </p:txBody>
      </p:sp>
      <p:pic>
        <p:nvPicPr>
          <p:cNvPr id="33" name="Bilde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106" y="3619755"/>
            <a:ext cx="693135" cy="453787"/>
          </a:xfrm>
          <a:prstGeom prst="rect">
            <a:avLst/>
          </a:prstGeom>
        </p:spPr>
      </p:pic>
      <p:sp>
        <p:nvSpPr>
          <p:cNvPr id="35" name="Rektangel 34"/>
          <p:cNvSpPr/>
          <p:nvPr/>
        </p:nvSpPr>
        <p:spPr>
          <a:xfrm>
            <a:off x="5066152" y="2271453"/>
            <a:ext cx="3646415" cy="6979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7" name="Bilde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106" y="2393513"/>
            <a:ext cx="693135" cy="453787"/>
          </a:xfrm>
          <a:prstGeom prst="rect">
            <a:avLst/>
          </a:prstGeom>
        </p:spPr>
      </p:pic>
      <p:sp>
        <p:nvSpPr>
          <p:cNvPr id="38" name="Rektangel 37"/>
          <p:cNvSpPr/>
          <p:nvPr/>
        </p:nvSpPr>
        <p:spPr>
          <a:xfrm>
            <a:off x="5945243" y="2481906"/>
            <a:ext cx="21001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Art. 5(1)(b): Purpose limitation</a:t>
            </a:r>
          </a:p>
        </p:txBody>
      </p:sp>
      <p:cxnSp>
        <p:nvCxnSpPr>
          <p:cNvPr id="39" name="Rett pilkobling 38"/>
          <p:cNvCxnSpPr>
            <a:endCxn id="35" idx="1"/>
          </p:cNvCxnSpPr>
          <p:nvPr/>
        </p:nvCxnSpPr>
        <p:spPr>
          <a:xfrm flipV="1">
            <a:off x="3817039" y="2620409"/>
            <a:ext cx="1249113" cy="232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tt pilkobling 40"/>
          <p:cNvCxnSpPr/>
          <p:nvPr/>
        </p:nvCxnSpPr>
        <p:spPr>
          <a:xfrm>
            <a:off x="3830100" y="961112"/>
            <a:ext cx="1236052" cy="26586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tt pilkobling 42"/>
          <p:cNvCxnSpPr/>
          <p:nvPr/>
        </p:nvCxnSpPr>
        <p:spPr>
          <a:xfrm>
            <a:off x="3823569" y="2898048"/>
            <a:ext cx="1211712" cy="8231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tt pilkobling 44"/>
          <p:cNvCxnSpPr/>
          <p:nvPr/>
        </p:nvCxnSpPr>
        <p:spPr>
          <a:xfrm flipV="1">
            <a:off x="3817039" y="3874148"/>
            <a:ext cx="1218242" cy="160025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tt pilkobling 46"/>
          <p:cNvCxnSpPr/>
          <p:nvPr/>
        </p:nvCxnSpPr>
        <p:spPr>
          <a:xfrm flipV="1">
            <a:off x="3839005" y="4073542"/>
            <a:ext cx="1196276" cy="22093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ktangel 49"/>
          <p:cNvSpPr/>
          <p:nvPr/>
        </p:nvSpPr>
        <p:spPr>
          <a:xfrm>
            <a:off x="5035281" y="5474402"/>
            <a:ext cx="3646415" cy="6979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ktangel 50"/>
          <p:cNvSpPr/>
          <p:nvPr/>
        </p:nvSpPr>
        <p:spPr>
          <a:xfrm>
            <a:off x="5872978" y="5592522"/>
            <a:ext cx="26922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Art. 32(1)(a): Security of Processing -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Pseudonymization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encryption</a:t>
            </a:r>
          </a:p>
        </p:txBody>
      </p:sp>
      <p:pic>
        <p:nvPicPr>
          <p:cNvPr id="52" name="Bilde 5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235" y="5596462"/>
            <a:ext cx="693135" cy="453787"/>
          </a:xfrm>
          <a:prstGeom prst="rect">
            <a:avLst/>
          </a:prstGeom>
        </p:spPr>
      </p:pic>
      <p:cxnSp>
        <p:nvCxnSpPr>
          <p:cNvPr id="53" name="Rett pilkobling 52"/>
          <p:cNvCxnSpPr>
            <a:stCxn id="21" idx="3"/>
          </p:cNvCxnSpPr>
          <p:nvPr/>
        </p:nvCxnSpPr>
        <p:spPr>
          <a:xfrm>
            <a:off x="3830100" y="5526913"/>
            <a:ext cx="1196276" cy="1854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tt pilkobling 55"/>
          <p:cNvCxnSpPr>
            <a:endCxn id="50" idx="1"/>
          </p:cNvCxnSpPr>
          <p:nvPr/>
        </p:nvCxnSpPr>
        <p:spPr>
          <a:xfrm flipV="1">
            <a:off x="3799229" y="5823358"/>
            <a:ext cx="1236052" cy="5021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Sylinder 45"/>
          <p:cNvSpPr txBox="1"/>
          <p:nvPr/>
        </p:nvSpPr>
        <p:spPr>
          <a:xfrm>
            <a:off x="2711347" y="413963"/>
            <a:ext cx="1328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Shared responsibility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TekstSylinder 47"/>
          <p:cNvSpPr txBox="1"/>
          <p:nvPr/>
        </p:nvSpPr>
        <p:spPr>
          <a:xfrm>
            <a:off x="2751165" y="2141732"/>
            <a:ext cx="1328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Shared responsibility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TekstSylinder 48"/>
          <p:cNvSpPr txBox="1"/>
          <p:nvPr/>
        </p:nvSpPr>
        <p:spPr>
          <a:xfrm>
            <a:off x="2727283" y="3701200"/>
            <a:ext cx="1328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Shared responsibility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TekstSylinder 53"/>
          <p:cNvSpPr txBox="1"/>
          <p:nvPr/>
        </p:nvSpPr>
        <p:spPr>
          <a:xfrm>
            <a:off x="2751164" y="5080348"/>
            <a:ext cx="1328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Shared responsibility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kstSylinder 54"/>
          <p:cNvSpPr txBox="1"/>
          <p:nvPr/>
        </p:nvSpPr>
        <p:spPr>
          <a:xfrm>
            <a:off x="2751164" y="5937106"/>
            <a:ext cx="1328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Customer responsibility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Rektangel 56"/>
          <p:cNvSpPr/>
          <p:nvPr/>
        </p:nvSpPr>
        <p:spPr>
          <a:xfrm>
            <a:off x="5035281" y="4461341"/>
            <a:ext cx="3646415" cy="6979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Rektangel 57"/>
          <p:cNvSpPr/>
          <p:nvPr/>
        </p:nvSpPr>
        <p:spPr>
          <a:xfrm>
            <a:off x="5872978" y="4600355"/>
            <a:ext cx="26922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Art. 32(4): Security of Processing - Data processing by personnel</a:t>
            </a:r>
          </a:p>
        </p:txBody>
      </p:sp>
      <p:pic>
        <p:nvPicPr>
          <p:cNvPr id="59" name="Bilde 5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235" y="4583401"/>
            <a:ext cx="693135" cy="453787"/>
          </a:xfrm>
          <a:prstGeom prst="rect">
            <a:avLst/>
          </a:prstGeom>
        </p:spPr>
      </p:pic>
      <p:cxnSp>
        <p:nvCxnSpPr>
          <p:cNvPr id="60" name="Rett pilkobling 59"/>
          <p:cNvCxnSpPr>
            <a:endCxn id="57" idx="1"/>
          </p:cNvCxnSpPr>
          <p:nvPr/>
        </p:nvCxnSpPr>
        <p:spPr>
          <a:xfrm>
            <a:off x="3839005" y="4294058"/>
            <a:ext cx="1196276" cy="5162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57440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1_Office-tema</vt:lpstr>
      <vt:lpstr>PowerPoint-presentasjon</vt:lpstr>
    </vt:vector>
  </TitlesOfParts>
  <Company>Helse Vest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/>
  <cp:lastModifiedBy>Bruun, Aksel</cp:lastModifiedBy>
  <cp:revision>2</cp:revision>
  <dcterms:created xsi:type="dcterms:W3CDTF">2022-01-02T14:53:41Z</dcterms:created>
  <dcterms:modified xsi:type="dcterms:W3CDTF">2022-01-02T14:57:34Z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630a74d-177d-4d83-9921-bfa757d2fa0b_Enabled">
    <vt:lpwstr>true</vt:lpwstr>
  </property>
  <property fmtid="{D5CDD505-2E9C-101B-9397-08002B2CF9AE}" pid="3" name="MSIP_Label_4630a74d-177d-4d83-9921-bfa757d2fa0b_SetDate">
    <vt:lpwstr>2022-01-02T14:57:02Z</vt:lpwstr>
  </property>
  <property fmtid="{D5CDD505-2E9C-101B-9397-08002B2CF9AE}" pid="4" name="MSIP_Label_4630a74d-177d-4d83-9921-bfa757d2fa0b_Method">
    <vt:lpwstr>Privileged</vt:lpwstr>
  </property>
  <property fmtid="{D5CDD505-2E9C-101B-9397-08002B2CF9AE}" pid="5" name="MSIP_Label_4630a74d-177d-4d83-9921-bfa757d2fa0b_Name">
    <vt:lpwstr>Grønn</vt:lpwstr>
  </property>
  <property fmtid="{D5CDD505-2E9C-101B-9397-08002B2CF9AE}" pid="6" name="MSIP_Label_4630a74d-177d-4d83-9921-bfa757d2fa0b_SiteId">
    <vt:lpwstr>bdcbe535-f3cf-49f5-8a6a-fb6d98dc7837</vt:lpwstr>
  </property>
  <property fmtid="{D5CDD505-2E9C-101B-9397-08002B2CF9AE}" pid="7" name="MSIP_Label_4630a74d-177d-4d83-9921-bfa757d2fa0b_ActionId">
    <vt:lpwstr>601cf555-8278-4448-9ab4-fd30670e10e6</vt:lpwstr>
  </property>
  <property fmtid="{D5CDD505-2E9C-101B-9397-08002B2CF9AE}" pid="8" name="MSIP_Label_4630a74d-177d-4d83-9921-bfa757d2fa0b_ContentBits">
    <vt:lpwstr>0</vt:lpwstr>
  </property>
</Properties>
</file>